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2"/>
  </p:notesMasterIdLst>
  <p:sldIdLst>
    <p:sldId id="262" r:id="rId3"/>
    <p:sldId id="260" r:id="rId4"/>
    <p:sldId id="263" r:id="rId5"/>
    <p:sldId id="265" r:id="rId6"/>
    <p:sldId id="268" r:id="rId7"/>
    <p:sldId id="259" r:id="rId8"/>
    <p:sldId id="266" r:id="rId9"/>
    <p:sldId id="267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AF00"/>
    <a:srgbClr val="003399"/>
    <a:srgbClr val="7A9BE6"/>
    <a:srgbClr val="01109D"/>
    <a:srgbClr val="010F91"/>
    <a:srgbClr val="0101B3"/>
    <a:srgbClr val="003CB4"/>
    <a:srgbClr val="0111AB"/>
    <a:srgbClr val="0033CC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684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CAD2F9-E42C-498F-B89B-A4F6EE73C993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D2CB3F-807E-4DB3-A3B7-8EBC76E8E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436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29057" indent="-280406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21626" indent="-224325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70276" indent="-224325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18927" indent="-224325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67577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16227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364878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13528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22A35D7-CD89-4DA6-836C-217E31A7BCD1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38A9-A2DB-4085-9A4E-274437D489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935C-245B-4D0F-B7D6-5BBF8A85D3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728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38A9-A2DB-4085-9A4E-274437D489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935C-245B-4D0F-B7D6-5BBF8A85D3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299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38A9-A2DB-4085-9A4E-274437D489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935C-245B-4D0F-B7D6-5BBF8A85D3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255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DDDA2-BD44-4325-87C8-49F306E3EC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21718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04BB6-DCB5-404E-A247-91B8BF8ED4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98012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720AE-6ED6-497B-A9D5-3190CEBAB9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61803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AE1BA-4964-40C3-B3AC-725447C4B8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85423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6943D-DBA9-456F-8178-356DEE69FE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98300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C94AF-289F-4243-B75A-869C9C830F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72630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50617-54FD-4EF1-B3D5-BCF8F0CCCC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98083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3F19A-F39A-4658-892B-F7DAC00678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28336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38A9-A2DB-4085-9A4E-274437D489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935C-245B-4D0F-B7D6-5BBF8A85D3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8396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2F55A-A2FB-45C2-8F83-E1A4A37E8F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02453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2A41C-F260-41EA-81B6-88FEE15688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02954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09E84-63CA-4A6B-ACD3-90C99E16F2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7838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6853A-255E-49F6-9BCD-F7F0FA378F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34927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80EF3-F3A5-4171-A561-75DFDB092E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100617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AAB88-3F84-4B1A-98CF-9854D2F64F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915138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B777B-44A8-430B-9CDC-0EF9D3EAF3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14350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38A9-A2DB-4085-9A4E-274437D489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935C-245B-4D0F-B7D6-5BBF8A85D3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000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38A9-A2DB-4085-9A4E-274437D489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935C-245B-4D0F-B7D6-5BBF8A85D3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394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38A9-A2DB-4085-9A4E-274437D489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935C-245B-4D0F-B7D6-5BBF8A85D3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041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38A9-A2DB-4085-9A4E-274437D489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935C-245B-4D0F-B7D6-5BBF8A85D3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093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38A9-A2DB-4085-9A4E-274437D489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935C-245B-4D0F-B7D6-5BBF8A85D3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856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38A9-A2DB-4085-9A4E-274437D489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935C-245B-4D0F-B7D6-5BBF8A85D3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545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38A9-A2DB-4085-9A4E-274437D489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935C-245B-4D0F-B7D6-5BBF8A85D3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031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>
            <a:alpha val="8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F38A9-A2DB-4085-9A4E-274437D489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7935C-245B-4D0F-B7D6-5BBF8A85D3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907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rgbClr val="1818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35B315-9194-4EFD-9B53-586C1E883EE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680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6106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 pitchFamily="34" charset="0"/>
              </a:rPr>
              <a:t/>
            </a:r>
            <a:br>
              <a:rPr lang="en-US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 pitchFamily="34" charset="0"/>
              </a:rPr>
            </a:br>
            <a:r>
              <a:rPr lang="en-US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 pitchFamily="34" charset="0"/>
              </a:rPr>
              <a:t/>
            </a:r>
            <a:br>
              <a:rPr lang="en-US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 pitchFamily="34" charset="0"/>
              </a:rPr>
            </a:br>
            <a:r>
              <a:rPr 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Bright" panose="02040602050505020304" pitchFamily="18" charset="0"/>
              </a:rPr>
              <a:t>Tackling </a:t>
            </a:r>
            <a:r>
              <a: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Bright" panose="02040602050505020304" pitchFamily="18" charset="0"/>
              </a:rPr>
              <a:t>IPM </a:t>
            </a:r>
            <a:r>
              <a:rPr 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Bright" panose="02040602050505020304" pitchFamily="18" charset="0"/>
              </a:rPr>
              <a:t>Busters</a:t>
            </a:r>
            <a:br>
              <a:rPr 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Bright" panose="02040602050505020304" pitchFamily="18" charset="0"/>
              </a:rPr>
            </a:br>
            <a:r>
              <a:rPr 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Bright" panose="02040602050505020304" pitchFamily="18" charset="0"/>
              </a:rPr>
              <a:t>Symposium Introduction</a:t>
            </a:r>
            <a:br>
              <a:rPr 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Bright" panose="02040602050505020304" pitchFamily="18" charset="0"/>
              </a:rPr>
            </a:br>
            <a:r>
              <a:rPr 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Bright" panose="02040602050505020304" pitchFamily="18" charset="0"/>
              </a:rPr>
              <a:t>ESA-SEB 2017</a:t>
            </a:r>
            <a:r>
              <a:rPr lang="en-US" sz="4000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Bright" panose="02040602050505020304" pitchFamily="18" charset="0"/>
              </a:rPr>
              <a:t/>
            </a:r>
            <a:br>
              <a:rPr lang="en-US" sz="4000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Bright" panose="02040602050505020304" pitchFamily="18" charset="0"/>
              </a:rPr>
            </a:br>
            <a:r>
              <a:rPr lang="en-US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 pitchFamily="34" charset="0"/>
              </a:rPr>
              <a:t/>
            </a:r>
            <a:br>
              <a:rPr lang="en-US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 pitchFamily="34" charset="0"/>
              </a:rPr>
            </a:br>
            <a:endParaRPr lang="en-US" b="1" dirty="0" smtClean="0"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ucida Sans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362200" y="2362200"/>
            <a:ext cx="4419600" cy="7620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Norm Leppla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1143000" y="3352800"/>
            <a:ext cx="6705600" cy="19812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 pitchFamily="34" charset="0"/>
              </a:rPr>
              <a:t>University of Florida</a:t>
            </a:r>
          </a:p>
          <a:p>
            <a:pPr algn="ctr" eaLnBrk="1" hangingPunct="1">
              <a:buFontTx/>
              <a:buNone/>
              <a:defRPr/>
            </a:pPr>
            <a:r>
              <a:rPr lang="en-US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 pitchFamily="34" charset="0"/>
              </a:rPr>
              <a:t>Entomology and Nematology</a:t>
            </a:r>
            <a:r>
              <a:rPr lang="en-US" dirty="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 pitchFamily="34" charset="0"/>
              </a:rPr>
              <a:t> Department</a:t>
            </a:r>
            <a:r>
              <a:rPr lang="en-US" dirty="0" smtClean="0">
                <a:solidFill>
                  <a:schemeClr val="accent2"/>
                </a:solidFill>
                <a:latin typeface="Lucida Sans" panose="020B0602030504090204" pitchFamily="34" charset="0"/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Lucida Sans" panose="020B0602030504090204" pitchFamily="34" charset="0"/>
              </a:rPr>
              <a:t> </a:t>
            </a:r>
          </a:p>
        </p:txBody>
      </p:sp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326" r="1888" b="5882"/>
          <a:stretch>
            <a:fillRect/>
          </a:stretch>
        </p:blipFill>
        <p:spPr bwMode="auto">
          <a:xfrm>
            <a:off x="838200" y="5334000"/>
            <a:ext cx="3200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UF_IF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410200"/>
            <a:ext cx="3048000" cy="1062038"/>
          </a:xfrm>
          <a:prstGeom prst="rect">
            <a:avLst/>
          </a:prstGeom>
          <a:noFill/>
          <a:ln w="1270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130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2925" y="1734456"/>
            <a:ext cx="4257675" cy="3218544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04800" y="124361"/>
            <a:ext cx="8534400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1109D"/>
                </a:solidFill>
                <a:latin typeface="Lucida Bright" panose="02040602050505020304" pitchFamily="18" charset="0"/>
              </a:rPr>
              <a:t>Yellow Jack in Jacksonville</a:t>
            </a:r>
            <a:r>
              <a:rPr lang="en-US" sz="4000" b="1" dirty="0">
                <a:solidFill>
                  <a:srgbClr val="01109D"/>
                </a:solidFill>
                <a:latin typeface="Lucida Bright" panose="02040602050505020304" pitchFamily="18" charset="0"/>
              </a:rPr>
              <a:t> </a:t>
            </a:r>
            <a:br>
              <a:rPr lang="en-US" sz="4000" b="1" dirty="0">
                <a:solidFill>
                  <a:srgbClr val="01109D"/>
                </a:solidFill>
                <a:latin typeface="Lucida Bright" panose="02040602050505020304" pitchFamily="18" charset="0"/>
              </a:rPr>
            </a:br>
            <a:r>
              <a:rPr lang="en-US" sz="4000" b="1" dirty="0">
                <a:solidFill>
                  <a:srgbClr val="01109D"/>
                </a:solidFill>
                <a:latin typeface="Lucida Bright" panose="02040602050505020304" pitchFamily="18" charset="0"/>
              </a:rPr>
              <a:t>The 1888 Epidemic</a:t>
            </a:r>
            <a:endParaRPr lang="en-US" sz="4000" dirty="0">
              <a:solidFill>
                <a:srgbClr val="01109D"/>
              </a:solidFill>
              <a:latin typeface="Lucida Bright" panose="020406020505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5030450"/>
            <a:ext cx="88201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Lucida Bright" panose="02040602050505020304" pitchFamily="18" charset="0"/>
              </a:rPr>
              <a:t>They burned infected clothes, scorched homes and lit bonfires of pine and tar in the streets — a type of purification by fire. They even blasted off cannons every night, hoping the reverberations in the air might kill the infection.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38800" y="1734456"/>
            <a:ext cx="2661001" cy="3218544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91200" y="6443186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Bright" panose="02040602050505020304" pitchFamily="18" charset="0"/>
              </a:rPr>
              <a:t>Florida Times Union 2014</a:t>
            </a:r>
            <a:endParaRPr lang="en-US" dirty="0"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55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30314"/>
            <a:ext cx="88392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1109D"/>
                </a:solidFill>
                <a:latin typeface="Lucida Bright" panose="02040602050505020304" pitchFamily="18" charset="0"/>
              </a:rPr>
              <a:t>  Mountain</a:t>
            </a:r>
            <a:r>
              <a:rPr lang="en-US" sz="4000" b="1" dirty="0">
                <a:solidFill>
                  <a:srgbClr val="01109D"/>
                </a:solidFill>
                <a:latin typeface="Lucida Bright" panose="02040602050505020304" pitchFamily="18" charset="0"/>
              </a:rPr>
              <a:t> </a:t>
            </a:r>
            <a:r>
              <a:rPr lang="en-US" sz="4000" b="1" dirty="0" smtClean="0">
                <a:solidFill>
                  <a:srgbClr val="01109D"/>
                </a:solidFill>
                <a:latin typeface="Lucida Bright" panose="02040602050505020304" pitchFamily="18" charset="0"/>
              </a:rPr>
              <a:t>Pine Beetle Epidemic </a:t>
            </a:r>
            <a:r>
              <a:rPr lang="en-US" sz="4000" dirty="0">
                <a:solidFill>
                  <a:srgbClr val="545454"/>
                </a:solidFill>
                <a:latin typeface="Lucida Bright" panose="02040602050505020304" pitchFamily="18" charset="0"/>
              </a:rPr>
              <a:t> </a:t>
            </a:r>
            <a:endParaRPr lang="en-US" sz="4000" dirty="0">
              <a:latin typeface="Lucida Bright" panose="020406020505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740" y="5334000"/>
            <a:ext cx="81954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C000"/>
              </a:buClr>
              <a:buSzPct val="175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Lucida Bright" panose="02040602050505020304" pitchFamily="18" charset="0"/>
              </a:rPr>
              <a:t>Further</a:t>
            </a:r>
            <a:r>
              <a:rPr lang="en-US" sz="2000" dirty="0">
                <a:solidFill>
                  <a:prstClr val="black"/>
                </a:solidFill>
                <a:latin typeface="Lucida Bright" panose="02040602050505020304" pitchFamily="18" charset="0"/>
              </a:rPr>
              <a:t>, forest ecology doesn’t help when you’re stumping for votes by pushing logging projects under a jobs banner, or as a “do-anything” political response to a crisis like a wildfire topping the evening news</a:t>
            </a:r>
            <a:r>
              <a:rPr lang="en-US" sz="2000" dirty="0" smtClean="0">
                <a:solidFill>
                  <a:prstClr val="black"/>
                </a:solidFill>
                <a:latin typeface="Lucida Bright" panose="02040602050505020304" pitchFamily="18" charset="0"/>
              </a:rPr>
              <a:t>.</a:t>
            </a:r>
            <a:endParaRPr lang="en-US" dirty="0">
              <a:solidFill>
                <a:prstClr val="black"/>
              </a:solidFill>
              <a:latin typeface="Lucida Bright" panose="020406020505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599" y="950177"/>
            <a:ext cx="413187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Clr>
                <a:srgbClr val="FFC000"/>
              </a:buClr>
              <a:buSzPct val="175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Lucida Bright" panose="02040602050505020304" pitchFamily="18" charset="0"/>
              </a:rPr>
              <a:t>In 1997, USFS scientists recommended </a:t>
            </a:r>
            <a:r>
              <a:rPr lang="en-US" sz="2000" dirty="0" smtClean="0">
                <a:solidFill>
                  <a:prstClr val="black"/>
                </a:solidFill>
                <a:latin typeface="Lucida Bright" panose="02040602050505020304" pitchFamily="18" charset="0"/>
              </a:rPr>
              <a:t>preventing attack of the mountain pine beetle, </a:t>
            </a:r>
            <a:r>
              <a:rPr lang="en-US" sz="2000" i="1" dirty="0" err="1">
                <a:solidFill>
                  <a:prstClr val="black"/>
                </a:solidFill>
                <a:latin typeface="Lucida Bright" panose="02040602050505020304" pitchFamily="18" charset="0"/>
              </a:rPr>
              <a:t>Dendroctonus</a:t>
            </a:r>
            <a:r>
              <a:rPr lang="en-US" sz="2000" i="1" dirty="0">
                <a:solidFill>
                  <a:prstClr val="black"/>
                </a:solidFill>
                <a:latin typeface="Lucida Bright" panose="02040602050505020304" pitchFamily="18" charset="0"/>
              </a:rPr>
              <a:t> </a:t>
            </a:r>
            <a:r>
              <a:rPr lang="en-US" sz="2000" i="1" dirty="0" err="1" smtClean="0">
                <a:solidFill>
                  <a:prstClr val="black"/>
                </a:solidFill>
                <a:latin typeface="Lucida Bright" panose="02040602050505020304" pitchFamily="18" charset="0"/>
              </a:rPr>
              <a:t>ponderosae</a:t>
            </a:r>
            <a:r>
              <a:rPr lang="en-US" sz="2000" dirty="0" smtClean="0">
                <a:solidFill>
                  <a:prstClr val="black"/>
                </a:solidFill>
                <a:latin typeface="Lucida Bright" panose="02040602050505020304" pitchFamily="18" charset="0"/>
              </a:rPr>
              <a:t>,</a:t>
            </a:r>
            <a:r>
              <a:rPr lang="en-US" sz="2000" i="1" dirty="0" smtClean="0">
                <a:solidFill>
                  <a:prstClr val="black"/>
                </a:solidFill>
                <a:latin typeface="Lucida Bright" panose="02040602050505020304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Lucida Bright" panose="02040602050505020304" pitchFamily="18" charset="0"/>
              </a:rPr>
              <a:t>in </a:t>
            </a:r>
            <a:r>
              <a:rPr lang="en-US" sz="2000" dirty="0">
                <a:solidFill>
                  <a:prstClr val="black"/>
                </a:solidFill>
                <a:latin typeface="Lucida Bright" panose="02040602050505020304" pitchFamily="18" charset="0"/>
              </a:rPr>
              <a:t>the lodgepole pine forests </a:t>
            </a:r>
            <a:r>
              <a:rPr lang="en-US" sz="2000" dirty="0" smtClean="0">
                <a:solidFill>
                  <a:prstClr val="black"/>
                </a:solidFill>
                <a:latin typeface="Lucida Bright" panose="02040602050505020304" pitchFamily="18" charset="0"/>
              </a:rPr>
              <a:t>of </a:t>
            </a:r>
            <a:r>
              <a:rPr lang="en-US" sz="2000" dirty="0">
                <a:solidFill>
                  <a:prstClr val="black"/>
                </a:solidFill>
                <a:latin typeface="Lucida Bright" panose="02040602050505020304" pitchFamily="18" charset="0"/>
              </a:rPr>
              <a:t>Colorado</a:t>
            </a:r>
            <a:r>
              <a:rPr lang="en-US" sz="2000" dirty="0" smtClean="0">
                <a:solidFill>
                  <a:prstClr val="black"/>
                </a:solidFill>
                <a:latin typeface="Lucida Bright" panose="02040602050505020304" pitchFamily="18" charset="0"/>
              </a:rPr>
              <a:t>. </a:t>
            </a:r>
          </a:p>
          <a:p>
            <a:pPr marL="285750" lvl="0" indent="-285750">
              <a:buClr>
                <a:srgbClr val="FFC000"/>
              </a:buClr>
              <a:buSzPct val="175000"/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Lucida Bright" panose="02040602050505020304" pitchFamily="18" charset="0"/>
            </a:endParaRPr>
          </a:p>
          <a:p>
            <a:pPr marL="285750" lvl="0" indent="-285750">
              <a:buClr>
                <a:srgbClr val="FFC000"/>
              </a:buClr>
              <a:buSzPct val="175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Lucida Bright" panose="02040602050505020304" pitchFamily="18" charset="0"/>
              </a:rPr>
              <a:t>Beginning </a:t>
            </a:r>
            <a:r>
              <a:rPr lang="en-US" sz="2000" dirty="0">
                <a:solidFill>
                  <a:prstClr val="black"/>
                </a:solidFill>
                <a:latin typeface="Lucida Bright" panose="02040602050505020304" pitchFamily="18" charset="0"/>
              </a:rPr>
              <a:t>in 2003, new federal laws expediting logging on 9.6 million acres that are not based on science and could do more harm than good, some forest scientists said.</a:t>
            </a:r>
          </a:p>
          <a:p>
            <a:pPr marL="285750" lvl="0" indent="-285750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prstClr val="black"/>
              </a:solidFill>
              <a:latin typeface="Lucida Bright" panose="02040602050505020304" pitchFamily="18" charset="0"/>
            </a:endParaRPr>
          </a:p>
          <a:p>
            <a:pPr marL="285750" lvl="0" indent="-285750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prstClr val="black"/>
              </a:solidFill>
              <a:latin typeface="Lucida Bright" panose="02040602050505020304" pitchFamily="18" charset="0"/>
            </a:endParaRPr>
          </a:p>
          <a:p>
            <a:pPr marL="285750" lvl="0" indent="-285750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Lucida Bright" panose="020406020505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87429" y="4832866"/>
            <a:ext cx="3894021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Lucida Bright" panose="02040602050505020304" pitchFamily="18" charset="0"/>
              </a:rPr>
              <a:t>The Colorado Independent, 2014</a:t>
            </a:r>
            <a:endParaRPr lang="en-US" dirty="0">
              <a:latin typeface="Lucida Bright" panose="020406020505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482356" y="1147486"/>
            <a:ext cx="4223494" cy="3500714"/>
            <a:chOff x="4791075" y="1252143"/>
            <a:chExt cx="4133850" cy="3259382"/>
          </a:xfrm>
        </p:grpSpPr>
        <p:grpSp>
          <p:nvGrpSpPr>
            <p:cNvPr id="4" name="Group 3"/>
            <p:cNvGrpSpPr/>
            <p:nvPr/>
          </p:nvGrpSpPr>
          <p:grpSpPr>
            <a:xfrm>
              <a:off x="4791075" y="1252143"/>
              <a:ext cx="4133850" cy="3259382"/>
              <a:chOff x="716028" y="1295400"/>
              <a:chExt cx="4133850" cy="3259382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6028" y="1295400"/>
                <a:ext cx="4133850" cy="3259382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831981" y="4114800"/>
                <a:ext cx="1722372" cy="343871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N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aturally:wood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2949" y="3305427"/>
              <a:ext cx="1766251" cy="113544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0294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24361"/>
            <a:ext cx="6553200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1109D"/>
                </a:solidFill>
                <a:latin typeface="Lucida Bright" panose="02040602050505020304" pitchFamily="18" charset="0"/>
              </a:rPr>
              <a:t>Citrus Greening Disease</a:t>
            </a:r>
          </a:p>
          <a:p>
            <a:pPr algn="ctr"/>
            <a:r>
              <a:rPr lang="en-US" sz="4000" b="1" dirty="0" smtClean="0">
                <a:solidFill>
                  <a:srgbClr val="01109D"/>
                </a:solidFill>
                <a:latin typeface="Lucida Bright" panose="02040602050505020304" pitchFamily="18" charset="0"/>
              </a:rPr>
              <a:t>Insecticide Program</a:t>
            </a:r>
            <a:endParaRPr lang="en-US" sz="4000" b="1" dirty="0">
              <a:solidFill>
                <a:srgbClr val="01109D"/>
              </a:solidFill>
              <a:latin typeface="Lucida Bright" panose="020406020505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19" y="1609725"/>
            <a:ext cx="8033162" cy="18192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2531" y="3962400"/>
            <a:ext cx="84342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Lucida Bright" panose="02040602050505020304" pitchFamily="18" charset="0"/>
              </a:rPr>
              <a:t>Citrus Health Management Areas (CHMAs) are grouping of commercial citrus groves in close proximity where growers </a:t>
            </a:r>
            <a:r>
              <a:rPr lang="en-US" sz="2400" dirty="0" smtClean="0">
                <a:latin typeface="Lucida Bright" panose="02040602050505020304" pitchFamily="18" charset="0"/>
              </a:rPr>
              <a:t>coordinate Asian citrus psyllid </a:t>
            </a:r>
            <a:r>
              <a:rPr lang="en-US" sz="2400" dirty="0">
                <a:latin typeface="Lucida Bright" panose="02040602050505020304" pitchFamily="18" charset="0"/>
              </a:rPr>
              <a:t>control sprays to </a:t>
            </a:r>
            <a:r>
              <a:rPr lang="en-US" sz="2400" dirty="0" smtClean="0">
                <a:latin typeface="Lucida Bright" panose="02040602050505020304" pitchFamily="18" charset="0"/>
              </a:rPr>
              <a:t>provide long-lasting </a:t>
            </a:r>
            <a:r>
              <a:rPr lang="en-US" sz="2400" dirty="0">
                <a:latin typeface="Lucida Bright" panose="02040602050505020304" pitchFamily="18" charset="0"/>
              </a:rPr>
              <a:t>effective </a:t>
            </a:r>
            <a:r>
              <a:rPr lang="en-US" sz="2400" dirty="0" smtClean="0">
                <a:latin typeface="Lucida Bright" panose="02040602050505020304" pitchFamily="18" charset="0"/>
              </a:rPr>
              <a:t>psyllid</a:t>
            </a:r>
          </a:p>
          <a:p>
            <a:r>
              <a:rPr lang="en-US" sz="2400" dirty="0" smtClean="0">
                <a:latin typeface="Lucida Bright" panose="02040602050505020304" pitchFamily="18" charset="0"/>
              </a:rPr>
              <a:t>control to </a:t>
            </a:r>
            <a:r>
              <a:rPr lang="en-US" sz="2400" dirty="0">
                <a:latin typeface="Lucida Bright" panose="02040602050505020304" pitchFamily="18" charset="0"/>
              </a:rPr>
              <a:t>minimize movement of </a:t>
            </a:r>
            <a:r>
              <a:rPr lang="en-US" sz="2400" dirty="0" smtClean="0">
                <a:latin typeface="Lucida Bright" panose="02040602050505020304" pitchFamily="18" charset="0"/>
              </a:rPr>
              <a:t>psyllids</a:t>
            </a:r>
          </a:p>
          <a:p>
            <a:r>
              <a:rPr lang="en-US" sz="2400" dirty="0" smtClean="0">
                <a:latin typeface="Lucida Bright" panose="02040602050505020304" pitchFamily="18" charset="0"/>
              </a:rPr>
              <a:t>between groves. Grower </a:t>
            </a:r>
            <a:r>
              <a:rPr lang="en-US" sz="2400" dirty="0">
                <a:latin typeface="Lucida Bright" panose="02040602050505020304" pitchFamily="18" charset="0"/>
              </a:rPr>
              <a:t>participation </a:t>
            </a:r>
            <a:r>
              <a:rPr lang="en-US" sz="2400" dirty="0" smtClean="0">
                <a:latin typeface="Lucida Bright" panose="02040602050505020304" pitchFamily="18" charset="0"/>
              </a:rPr>
              <a:t>in</a:t>
            </a:r>
          </a:p>
          <a:p>
            <a:r>
              <a:rPr lang="en-US" sz="2400" dirty="0" smtClean="0">
                <a:latin typeface="Lucida Bright" panose="02040602050505020304" pitchFamily="18" charset="0"/>
              </a:rPr>
              <a:t>a </a:t>
            </a:r>
            <a:r>
              <a:rPr lang="en-US" sz="2400" dirty="0">
                <a:latin typeface="Lucida Bright" panose="02040602050505020304" pitchFamily="18" charset="0"/>
              </a:rPr>
              <a:t>CHMA is </a:t>
            </a:r>
            <a:r>
              <a:rPr lang="en-US" sz="2400" dirty="0" smtClean="0">
                <a:latin typeface="Lucida Bright" panose="02040602050505020304" pitchFamily="18" charset="0"/>
              </a:rPr>
              <a:t>voluntary. </a:t>
            </a:r>
            <a:r>
              <a:rPr lang="en-US" sz="2400" dirty="0">
                <a:latin typeface="Lucida Bright" panose="02040602050505020304" pitchFamily="18" charset="0"/>
              </a:rPr>
              <a:t>  </a:t>
            </a:r>
            <a:r>
              <a:rPr lang="en-US" sz="2400" dirty="0" smtClean="0">
                <a:latin typeface="Lucida Bright" panose="02040602050505020304" pitchFamily="18" charset="0"/>
              </a:rPr>
              <a:t>(2011)</a:t>
            </a:r>
            <a:endParaRPr lang="en-US" sz="2400" dirty="0">
              <a:latin typeface="Lucida Bright" panose="020406020505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86400" y="3516868"/>
            <a:ext cx="3133842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Lucida Bright" panose="02040602050505020304" pitchFamily="18" charset="0"/>
              </a:rPr>
              <a:t>UF/IFAS Citrus Extension</a:t>
            </a:r>
            <a:endParaRPr lang="en-US" dirty="0">
              <a:latin typeface="Lucida Bright" panose="020406020505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666" y="5336494"/>
            <a:ext cx="2145859" cy="129540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3516868"/>
            <a:ext cx="474519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Lucida Bright" panose="02040602050505020304" pitchFamily="18" charset="0"/>
              </a:rPr>
              <a:t>ACP- June 1998, Greening– August 2005</a:t>
            </a:r>
            <a:endParaRPr lang="en-US" dirty="0"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42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61824"/>
            <a:ext cx="3432043" cy="4438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43400" y="4953000"/>
            <a:ext cx="4495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Lucida Bright" panose="02040602050505020304" pitchFamily="18" charset="0"/>
              </a:rPr>
              <a:t>Committee on the Strategic Planning for the </a:t>
            </a:r>
            <a:r>
              <a:rPr lang="en-US" sz="2200" dirty="0" smtClean="0">
                <a:latin typeface="Lucida Bright" panose="02040602050505020304" pitchFamily="18" charset="0"/>
              </a:rPr>
              <a:t>Florida, Citrus Industry, National </a:t>
            </a:r>
            <a:r>
              <a:rPr lang="en-US" sz="2200" dirty="0">
                <a:latin typeface="Lucida Bright" panose="02040602050505020304" pitchFamily="18" charset="0"/>
              </a:rPr>
              <a:t>Research </a:t>
            </a:r>
            <a:r>
              <a:rPr lang="en-US" sz="2200" dirty="0" smtClean="0">
                <a:latin typeface="Lucida Bright" panose="02040602050505020304" pitchFamily="18" charset="0"/>
              </a:rPr>
              <a:t>Council, National Academy of Sciences. (2010) </a:t>
            </a:r>
            <a:endParaRPr lang="en-US" sz="2200" dirty="0">
              <a:latin typeface="Lucida Bright" panose="02040602050505020304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74" y="361822"/>
            <a:ext cx="3133926" cy="44387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5946" y="4953000"/>
            <a:ext cx="29702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Lucida Bright" panose="02040602050505020304" pitchFamily="18" charset="0"/>
              </a:rPr>
              <a:t>Original publication: </a:t>
            </a:r>
            <a:r>
              <a:rPr lang="en-US" sz="2200" dirty="0">
                <a:latin typeface="Lucida Bright" panose="02040602050505020304" pitchFamily="18" charset="0"/>
              </a:rPr>
              <a:t>December 1999</a:t>
            </a:r>
          </a:p>
        </p:txBody>
      </p:sp>
    </p:spTree>
    <p:extLst>
      <p:ext uri="{BB962C8B-B14F-4D97-AF65-F5344CB8AC3E}">
        <p14:creationId xmlns:p14="http://schemas.microsoft.com/office/powerpoint/2010/main" val="341235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57200" y="1143000"/>
            <a:ext cx="8206154" cy="5376924"/>
            <a:chOff x="457200" y="1002266"/>
            <a:chExt cx="8206154" cy="5376924"/>
          </a:xfrm>
        </p:grpSpPr>
        <p:sp>
          <p:nvSpPr>
            <p:cNvPr id="22530" name="Text Box 4"/>
            <p:cNvSpPr txBox="1">
              <a:spLocks noChangeArrowheads="1"/>
            </p:cNvSpPr>
            <p:nvPr/>
          </p:nvSpPr>
          <p:spPr bwMode="auto">
            <a:xfrm>
              <a:off x="5334000" y="1491715"/>
              <a:ext cx="2590800" cy="1480085"/>
            </a:xfrm>
            <a:prstGeom prst="rect">
              <a:avLst/>
            </a:prstGeom>
            <a:solidFill>
              <a:srgbClr val="010F9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fontAlgn="base" hangingPunct="0">
                <a:lnSpc>
                  <a:spcPct val="1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dirty="0" smtClean="0">
                <a:solidFill>
                  <a:srgbClr val="FFFFFF"/>
                </a:solidFill>
                <a:latin typeface="Lucida Bright" panose="02040602050505020304" pitchFamily="18" charset="0"/>
                <a:cs typeface="Arial" charset="0"/>
              </a:endParaRPr>
            </a:p>
            <a:p>
              <a:pPr algn="ctr" eaLnBrk="0" fontAlgn="base" hangingPunct="0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Bright" panose="02040602050505020304" pitchFamily="18" charset="0"/>
                  <a:cs typeface="Arial" charset="0"/>
                </a:rPr>
                <a:t>Resistant </a:t>
              </a:r>
              <a:r>
                <a:rPr lang="en-US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Bright" panose="02040602050505020304" pitchFamily="18" charset="0"/>
                  <a:cs typeface="Arial" charset="0"/>
                </a:rPr>
                <a:t>Crop</a:t>
              </a:r>
            </a:p>
            <a:p>
              <a:pPr algn="ctr" eaLnBrk="0" fontAlgn="base" hangingPunct="0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0099"/>
                </a:buClr>
              </a:pPr>
              <a:r>
                <a:rPr lang="en-US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Bright" panose="02040602050505020304" pitchFamily="18" charset="0"/>
                  <a:cs typeface="Arial" charset="0"/>
                </a:rPr>
                <a:t>Competitors</a:t>
              </a:r>
            </a:p>
            <a:p>
              <a:pPr algn="ctr" eaLnBrk="0" fontAlgn="base" hangingPunct="0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0099"/>
                </a:buClr>
              </a:pPr>
              <a:r>
                <a:rPr lang="en-US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Bright" panose="02040602050505020304" pitchFamily="18" charset="0"/>
                  <a:cs typeface="Arial" charset="0"/>
                </a:rPr>
                <a:t> Natural </a:t>
              </a:r>
              <a:r>
                <a:rPr lang="en-US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Bright" panose="02040602050505020304" pitchFamily="18" charset="0"/>
                  <a:cs typeface="Arial" charset="0"/>
                </a:rPr>
                <a:t>Enemies</a:t>
              </a: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charset="0"/>
              </a:endParaRPr>
            </a:p>
            <a:p>
              <a:pPr algn="ctr" eaLnBrk="0" fontAlgn="base" hangingPunct="0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0099"/>
                </a:buClr>
              </a:pPr>
              <a:r>
                <a:rPr lang="en-US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Bright" panose="02040602050505020304" pitchFamily="18" charset="0"/>
                  <a:cs typeface="Arial" charset="0"/>
                </a:rPr>
                <a:t> Resistant </a:t>
              </a:r>
              <a:r>
                <a:rPr lang="en-US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Bright" panose="02040602050505020304" pitchFamily="18" charset="0"/>
                  <a:cs typeface="Arial" charset="0"/>
                </a:rPr>
                <a:t>Varieties</a:t>
              </a:r>
            </a:p>
            <a:p>
              <a:pPr algn="ctr" eaLnBrk="0" fontAlgn="base" hangingPunct="0">
                <a:lnSpc>
                  <a:spcPct val="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0099"/>
                </a:buClr>
              </a:pPr>
              <a:r>
                <a:rPr lang="en-US" dirty="0" smtClean="0">
                  <a:solidFill>
                    <a:srgbClr val="FFFFFF"/>
                  </a:solidFill>
                  <a:cs typeface="Arial" charset="0"/>
                </a:rPr>
                <a:t> </a:t>
              </a:r>
              <a:endParaRPr lang="en-US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2531" name="Text Box 5"/>
            <p:cNvSpPr txBox="1">
              <a:spLocks noChangeArrowheads="1"/>
            </p:cNvSpPr>
            <p:nvPr/>
          </p:nvSpPr>
          <p:spPr bwMode="auto">
            <a:xfrm>
              <a:off x="1295400" y="2983467"/>
              <a:ext cx="2209800" cy="369332"/>
            </a:xfrm>
            <a:prstGeom prst="rect">
              <a:avLst/>
            </a:prstGeom>
            <a:solidFill>
              <a:srgbClr val="010F9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Bright" panose="02040602050505020304" pitchFamily="18" charset="0"/>
                  <a:cs typeface="Arial" charset="0"/>
                </a:rPr>
                <a:t>Vulnerable </a:t>
              </a:r>
              <a:r>
                <a:rPr lang="en-US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Bright" panose="02040602050505020304" pitchFamily="18" charset="0"/>
                  <a:cs typeface="Arial" charset="0"/>
                </a:rPr>
                <a:t>Crop</a:t>
              </a:r>
            </a:p>
          </p:txBody>
        </p:sp>
        <p:sp>
          <p:nvSpPr>
            <p:cNvPr id="22532" name="Text Box 6"/>
            <p:cNvSpPr txBox="1">
              <a:spLocks noChangeArrowheads="1"/>
            </p:cNvSpPr>
            <p:nvPr/>
          </p:nvSpPr>
          <p:spPr bwMode="auto">
            <a:xfrm>
              <a:off x="2285998" y="1002266"/>
              <a:ext cx="1981202" cy="369332"/>
            </a:xfrm>
            <a:prstGeom prst="rect">
              <a:avLst/>
            </a:prstGeom>
            <a:solidFill>
              <a:srgbClr val="010F9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99"/>
                  </a:solidFill>
                  <a:cs typeface="Arial" charset="0"/>
                </a:rPr>
                <a:t>  </a:t>
              </a:r>
              <a:r>
                <a:rPr lang="en-US" dirty="0" smtClean="0">
                  <a:solidFill>
                    <a:srgbClr val="000099"/>
                  </a:solidFill>
                  <a:cs typeface="Arial" charset="0"/>
                </a:rPr>
                <a:t>  </a:t>
              </a:r>
              <a:r>
                <a:rPr lang="en-US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Bright" panose="02040602050505020304" pitchFamily="18" charset="0"/>
                  <a:cs typeface="Arial" charset="0"/>
                </a:rPr>
                <a:t>Invasive Pest</a:t>
              </a: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charset="0"/>
              </a:endParaRPr>
            </a:p>
          </p:txBody>
        </p:sp>
        <p:sp>
          <p:nvSpPr>
            <p:cNvPr id="22533" name="Line 7"/>
            <p:cNvSpPr>
              <a:spLocks noChangeShapeType="1"/>
            </p:cNvSpPr>
            <p:nvPr/>
          </p:nvSpPr>
          <p:spPr bwMode="auto">
            <a:xfrm flipH="1">
              <a:off x="2471534" y="1560293"/>
              <a:ext cx="652665" cy="122167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534" name="Line 8"/>
            <p:cNvSpPr>
              <a:spLocks noChangeShapeType="1"/>
            </p:cNvSpPr>
            <p:nvPr/>
          </p:nvSpPr>
          <p:spPr bwMode="auto">
            <a:xfrm>
              <a:off x="3124200" y="1575019"/>
              <a:ext cx="1953370" cy="634781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535" name="Line 9"/>
            <p:cNvSpPr>
              <a:spLocks noChangeShapeType="1"/>
            </p:cNvSpPr>
            <p:nvPr/>
          </p:nvSpPr>
          <p:spPr bwMode="auto">
            <a:xfrm flipH="1">
              <a:off x="2388373" y="3517790"/>
              <a:ext cx="8688" cy="533399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536" name="Line 10"/>
            <p:cNvSpPr>
              <a:spLocks noChangeShapeType="1"/>
            </p:cNvSpPr>
            <p:nvPr/>
          </p:nvSpPr>
          <p:spPr bwMode="auto">
            <a:xfrm>
              <a:off x="6629400" y="3150040"/>
              <a:ext cx="0" cy="533401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537" name="Rectangle 11"/>
            <p:cNvSpPr>
              <a:spLocks noChangeArrowheads="1"/>
            </p:cNvSpPr>
            <p:nvPr/>
          </p:nvSpPr>
          <p:spPr bwMode="auto">
            <a:xfrm>
              <a:off x="4472354" y="3886200"/>
              <a:ext cx="4191000" cy="2492990"/>
            </a:xfrm>
            <a:prstGeom prst="rect">
              <a:avLst/>
            </a:prstGeom>
            <a:solidFill>
              <a:srgbClr val="010F91"/>
            </a:solidFill>
            <a:ln w="1905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fontAlgn="base" hangingPunct="0">
                <a:lnSpc>
                  <a:spcPct val="5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FFFFFF"/>
                </a:solidFill>
                <a:latin typeface="Lucida Bright" panose="02040602050505020304" pitchFamily="18" charset="0"/>
                <a:cs typeface="Arial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Bright" panose="02040602050505020304" pitchFamily="18" charset="0"/>
                  <a:cs typeface="Arial" charset="0"/>
                </a:rPr>
                <a:t>IPM  </a:t>
              </a:r>
              <a:r>
                <a:rPr lang="en-US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Bright" panose="02040602050505020304" pitchFamily="18" charset="0"/>
                  <a:cs typeface="Arial" charset="0"/>
                </a:rPr>
                <a:t>Program</a:t>
              </a:r>
            </a:p>
            <a:p>
              <a:pPr algn="ctr" eaLnBrk="0" fontAlgn="base" hangingPunct="0">
                <a:lnSpc>
                  <a:spcPct val="5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charset="0"/>
              </a:endParaRPr>
            </a:p>
            <a:p>
              <a:pPr marL="320040" indent="-13716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FF00"/>
                </a:buClr>
                <a:buSzPct val="150000"/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rgbClr val="33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    </a:t>
              </a:r>
              <a:r>
                <a:rPr lang="en-US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Bright" panose="02040602050505020304" pitchFamily="18" charset="0"/>
                  <a:cs typeface="Arial" charset="0"/>
                </a:rPr>
                <a:t>Cultural practices</a:t>
              </a:r>
            </a:p>
            <a:p>
              <a:pPr marL="320040" indent="-13716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FF00"/>
                </a:buClr>
                <a:buSzPct val="150000"/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Bright" panose="02040602050505020304" pitchFamily="18" charset="0"/>
                  <a:cs typeface="Arial" charset="0"/>
                </a:rPr>
                <a:t>   Scouting, ID of pests &amp; NEs</a:t>
              </a:r>
            </a:p>
            <a:p>
              <a:pPr marL="320040" indent="-13716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FF00"/>
                </a:buClr>
                <a:buSzPct val="150000"/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Bright" panose="02040602050505020304" pitchFamily="18" charset="0"/>
                  <a:cs typeface="Arial" charset="0"/>
                </a:rPr>
                <a:t>   Conservation of </a:t>
              </a:r>
              <a:r>
                <a:rPr lang="en-US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Bright" panose="02040602050505020304" pitchFamily="18" charset="0"/>
                  <a:cs typeface="Arial" charset="0"/>
                </a:rPr>
                <a:t>comp</a:t>
              </a:r>
              <a:r>
                <a:rPr lang="en-US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Bright" panose="02040602050505020304" pitchFamily="18" charset="0"/>
                  <a:cs typeface="Arial" charset="0"/>
                </a:rPr>
                <a:t>. &amp; NEs</a:t>
              </a:r>
            </a:p>
            <a:p>
              <a:pPr marL="320040" indent="-13716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FF00"/>
                </a:buClr>
                <a:buSzPct val="150000"/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Bright" panose="02040602050505020304" pitchFamily="18" charset="0"/>
                  <a:cs typeface="Arial" charset="0"/>
                </a:rPr>
                <a:t>   Augmentation of NEs</a:t>
              </a:r>
            </a:p>
            <a:p>
              <a:pPr marL="320040" indent="-13716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FF00"/>
                </a:buClr>
                <a:buSzPct val="150000"/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Bright" panose="02040602050505020304" pitchFamily="18" charset="0"/>
                  <a:cs typeface="Arial" charset="0"/>
                </a:rPr>
                <a:t>   Reduced-risk </a:t>
              </a:r>
              <a:r>
                <a:rPr lang="en-US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Bright" panose="02040602050505020304" pitchFamily="18" charset="0"/>
                  <a:cs typeface="Arial" charset="0"/>
                </a:rPr>
                <a:t>insecticides</a:t>
              </a:r>
              <a:endParaRPr lang="en-US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charset="0"/>
              </a:endParaRPr>
            </a:p>
            <a:p>
              <a:pPr marL="320040" indent="-13716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FF00"/>
                </a:buClr>
                <a:buSzPct val="150000"/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Bright" panose="02040602050505020304" pitchFamily="18" charset="0"/>
                  <a:cs typeface="Arial" charset="0"/>
                </a:rPr>
                <a:t>   Resistance management </a:t>
              </a:r>
              <a:endParaRPr lang="en-US" sz="200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charset="0"/>
              </a:endParaRPr>
            </a:p>
            <a:p>
              <a:pPr eaLnBrk="0" fontAlgn="base" hangingPunct="0">
                <a:lnSpc>
                  <a:spcPct val="5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FFFFFF"/>
                </a:solidFill>
                <a:latin typeface="Lucida Bright" panose="02040602050505020304" pitchFamily="18" charset="0"/>
              </a:endParaRPr>
            </a:p>
          </p:txBody>
        </p:sp>
        <p:sp>
          <p:nvSpPr>
            <p:cNvPr id="22538" name="Text Box 12"/>
            <p:cNvSpPr txBox="1">
              <a:spLocks noChangeArrowheads="1"/>
            </p:cNvSpPr>
            <p:nvPr/>
          </p:nvSpPr>
          <p:spPr bwMode="auto">
            <a:xfrm>
              <a:off x="457200" y="4217075"/>
              <a:ext cx="3674976" cy="1892826"/>
            </a:xfrm>
            <a:prstGeom prst="rect">
              <a:avLst/>
            </a:prstGeom>
            <a:solidFill>
              <a:srgbClr val="010F91"/>
            </a:solidFill>
            <a:ln w="1905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fontAlgn="base" hangingPunct="0">
                <a:lnSpc>
                  <a:spcPct val="5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FFFFFF"/>
                </a:solidFill>
                <a:latin typeface="Lucida Bright" panose="02040602050505020304" pitchFamily="18" charset="0"/>
                <a:cs typeface="Arial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Bright" panose="02040602050505020304" pitchFamily="18" charset="0"/>
                  <a:cs typeface="Arial" charset="0"/>
                </a:rPr>
                <a:t>Insecticide  </a:t>
              </a:r>
              <a:r>
                <a:rPr lang="en-US" cap="all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Bright" panose="02040602050505020304" pitchFamily="18" charset="0"/>
                  <a:cs typeface="Arial" charset="0"/>
                </a:rPr>
                <a:t>p</a:t>
              </a:r>
              <a:r>
                <a:rPr lang="en-US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Bright" panose="02040602050505020304" pitchFamily="18" charset="0"/>
                  <a:cs typeface="Arial" charset="0"/>
                </a:rPr>
                <a:t>rogram</a:t>
              </a:r>
            </a:p>
            <a:p>
              <a:pPr algn="ctr" eaLnBrk="0" fontAlgn="base" hangingPunct="0">
                <a:lnSpc>
                  <a:spcPct val="5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charset="0"/>
              </a:endParaRPr>
            </a:p>
            <a:p>
              <a:pPr marL="320040" indent="-13716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FF00"/>
                </a:buClr>
                <a:buSzPct val="150000"/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Bright" panose="02040602050505020304" pitchFamily="18" charset="0"/>
                  <a:cs typeface="Arial" charset="0"/>
                </a:rPr>
                <a:t>  New </a:t>
              </a:r>
              <a:r>
                <a:rPr lang="en-US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Bright" panose="02040602050505020304" pitchFamily="18" charset="0"/>
                  <a:cs typeface="Arial" charset="0"/>
                </a:rPr>
                <a:t>insecticides</a:t>
              </a: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charset="0"/>
              </a:endParaRPr>
            </a:p>
            <a:p>
              <a:pPr marL="320040" indent="-13716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FF00"/>
                </a:buClr>
                <a:buSzPct val="150000"/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Bright" panose="02040602050505020304" pitchFamily="18" charset="0"/>
                  <a:cs typeface="Arial" charset="0"/>
                </a:rPr>
                <a:t>  New formulations</a:t>
              </a:r>
            </a:p>
            <a:p>
              <a:pPr marL="320040" indent="-13716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FF00"/>
                </a:buClr>
                <a:buSzPct val="150000"/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Bright" panose="02040602050505020304" pitchFamily="18" charset="0"/>
                  <a:cs typeface="Arial" charset="0"/>
                </a:rPr>
                <a:t>  </a:t>
              </a:r>
              <a:r>
                <a:rPr lang="en-US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Bright" panose="02040602050505020304" pitchFamily="18" charset="0"/>
                  <a:cs typeface="Arial" charset="0"/>
                </a:rPr>
                <a:t>New Application </a:t>
              </a:r>
              <a:r>
                <a:rPr lang="en-US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Bright" panose="02040602050505020304" pitchFamily="18" charset="0"/>
                  <a:cs typeface="Arial" charset="0"/>
                </a:rPr>
                <a:t>methods</a:t>
              </a:r>
            </a:p>
            <a:p>
              <a:pPr marL="320040" indent="-13716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FF00"/>
                </a:buClr>
                <a:buSzPct val="150000"/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Bright" panose="02040602050505020304" pitchFamily="18" charset="0"/>
                  <a:cs typeface="Arial" charset="0"/>
                </a:rPr>
                <a:t>  Resistance management</a:t>
              </a:r>
            </a:p>
            <a:p>
              <a:pPr eaLnBrk="0" fontAlgn="base" hangingPunct="0">
                <a:lnSpc>
                  <a:spcPct val="5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FontTx/>
                <a:buChar char="•"/>
              </a:pPr>
              <a:endParaRPr lang="en-US" dirty="0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11275" name="Text Box 14"/>
          <p:cNvSpPr txBox="1">
            <a:spLocks noChangeArrowheads="1"/>
          </p:cNvSpPr>
          <p:nvPr/>
        </p:nvSpPr>
        <p:spPr bwMode="auto">
          <a:xfrm>
            <a:off x="457200" y="209227"/>
            <a:ext cx="8206154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000" b="1" dirty="0" smtClean="0">
                <a:solidFill>
                  <a:srgbClr val="01109D"/>
                </a:solidFill>
                <a:latin typeface="Lucida Bright" panose="02040602050505020304" pitchFamily="18" charset="0"/>
                <a:cs typeface="Arial" pitchFamily="34" charset="0"/>
              </a:rPr>
              <a:t>Pest Management Programs</a:t>
            </a:r>
            <a:endParaRPr lang="en-US" sz="4000" b="1" dirty="0">
              <a:solidFill>
                <a:srgbClr val="01109D"/>
              </a:solidFill>
              <a:latin typeface="Lucida Bright" panose="02040602050505020304" pitchFamily="18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1" y="6412468"/>
            <a:ext cx="24384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N. C. Leppla, CAST,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30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990600"/>
            <a:ext cx="8610600" cy="563231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b="1" u="sng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  <a:p>
            <a:r>
              <a:rPr lang="en-US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Tree </a:t>
            </a:r>
            <a:r>
              <a:rPr lang="en-US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Removal</a:t>
            </a:r>
          </a:p>
          <a:p>
            <a:pPr lvl="1"/>
            <a:r>
              <a:rPr lang="en-US" dirty="0">
                <a:latin typeface="Lucida Bright" panose="02040602050505020304" pitchFamily="18" charset="0"/>
              </a:rPr>
              <a:t>Ensure infected trees will not serve as a source inoculum</a:t>
            </a:r>
          </a:p>
          <a:p>
            <a:pPr lvl="1"/>
            <a:r>
              <a:rPr lang="en-US" dirty="0">
                <a:latin typeface="Lucida Bright" panose="02040602050505020304" pitchFamily="18" charset="0"/>
              </a:rPr>
              <a:t>Pruning of </a:t>
            </a:r>
            <a:r>
              <a:rPr lang="en-US" dirty="0" smtClean="0">
                <a:latin typeface="Lucida Bright" panose="02040602050505020304" pitchFamily="18" charset="0"/>
              </a:rPr>
              <a:t>symptomatic </a:t>
            </a:r>
            <a:r>
              <a:rPr lang="en-US" dirty="0">
                <a:latin typeface="Lucida Bright" panose="02040602050505020304" pitchFamily="18" charset="0"/>
              </a:rPr>
              <a:t>branches </a:t>
            </a:r>
            <a:r>
              <a:rPr lang="en-US" dirty="0" smtClean="0">
                <a:latin typeface="Lucida Bright" panose="02040602050505020304" pitchFamily="18" charset="0"/>
              </a:rPr>
              <a:t>is not </a:t>
            </a:r>
            <a:r>
              <a:rPr lang="en-US" dirty="0">
                <a:latin typeface="Lucida Bright" panose="02040602050505020304" pitchFamily="18" charset="0"/>
              </a:rPr>
              <a:t>successful</a:t>
            </a:r>
          </a:p>
          <a:p>
            <a:r>
              <a:rPr lang="en-US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Propagation</a:t>
            </a:r>
            <a:endParaRPr lang="en-US" b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  <a:p>
            <a:pPr lvl="1"/>
            <a:r>
              <a:rPr lang="en-US" dirty="0" smtClean="0">
                <a:latin typeface="Lucida Bright" panose="02040602050505020304" pitchFamily="18" charset="0"/>
              </a:rPr>
              <a:t>Use clean </a:t>
            </a:r>
            <a:r>
              <a:rPr lang="en-US" dirty="0">
                <a:latin typeface="Lucida Bright" panose="02040602050505020304" pitchFamily="18" charset="0"/>
              </a:rPr>
              <a:t>bud </a:t>
            </a:r>
            <a:r>
              <a:rPr lang="en-US" dirty="0" smtClean="0">
                <a:latin typeface="Lucida Bright" panose="02040602050505020304" pitchFamily="18" charset="0"/>
              </a:rPr>
              <a:t>wood, certified </a:t>
            </a:r>
            <a:r>
              <a:rPr lang="en-US" dirty="0">
                <a:latin typeface="Lucida Bright" panose="02040602050505020304" pitchFamily="18" charset="0"/>
              </a:rPr>
              <a:t>healthy trees</a:t>
            </a:r>
          </a:p>
          <a:p>
            <a:pPr lvl="1"/>
            <a:r>
              <a:rPr lang="en-US" dirty="0" smtClean="0">
                <a:latin typeface="Lucida Bright" panose="02040602050505020304" pitchFamily="18" charset="0"/>
              </a:rPr>
              <a:t>Purchase </a:t>
            </a:r>
            <a:r>
              <a:rPr lang="en-US" dirty="0">
                <a:latin typeface="Lucida Bright" panose="02040602050505020304" pitchFamily="18" charset="0"/>
              </a:rPr>
              <a:t>trees from a certified nursery</a:t>
            </a:r>
          </a:p>
          <a:p>
            <a:r>
              <a:rPr lang="en-US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Scouting</a:t>
            </a:r>
          </a:p>
          <a:p>
            <a:pPr lvl="1" fontAlgn="base"/>
            <a:r>
              <a:rPr lang="en-US" dirty="0" smtClean="0">
                <a:latin typeface="Lucida Bright" panose="02040602050505020304" pitchFamily="18" charset="0"/>
              </a:rPr>
              <a:t>Methods, frequency</a:t>
            </a:r>
          </a:p>
          <a:p>
            <a:pPr lvl="1" fontAlgn="base"/>
            <a:r>
              <a:rPr lang="en-US" dirty="0" smtClean="0">
                <a:latin typeface="Lucida Bright" panose="02040602050505020304" pitchFamily="18" charset="0"/>
              </a:rPr>
              <a:t>Safety in the field</a:t>
            </a:r>
          </a:p>
          <a:p>
            <a:pPr fontAlgn="base"/>
            <a:r>
              <a:rPr lang="en-US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Asian </a:t>
            </a:r>
            <a:r>
              <a:rPr lang="en-US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Citrus Psyllid </a:t>
            </a:r>
            <a:r>
              <a:rPr lang="en-US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Management</a:t>
            </a:r>
          </a:p>
          <a:p>
            <a:pPr fontAlgn="base"/>
            <a:r>
              <a:rPr lang="en-US" dirty="0">
                <a:latin typeface="Lucida Bright" panose="02040602050505020304" pitchFamily="18" charset="0"/>
              </a:rPr>
              <a:t> </a:t>
            </a:r>
            <a:r>
              <a:rPr lang="en-US" dirty="0" smtClean="0">
                <a:latin typeface="Lucida Bright" panose="02040602050505020304" pitchFamily="18" charset="0"/>
              </a:rPr>
              <a:t>      Biological </a:t>
            </a:r>
            <a:r>
              <a:rPr lang="en-US" dirty="0">
                <a:latin typeface="Lucida Bright" panose="02040602050505020304" pitchFamily="18" charset="0"/>
              </a:rPr>
              <a:t>control </a:t>
            </a:r>
            <a:endParaRPr lang="en-US" dirty="0" smtClean="0">
              <a:latin typeface="Lucida Bright" panose="02040602050505020304" pitchFamily="18" charset="0"/>
            </a:endParaRPr>
          </a:p>
          <a:p>
            <a:pPr lvl="1" fontAlgn="base"/>
            <a:r>
              <a:rPr lang="en-US" dirty="0" smtClean="0">
                <a:latin typeface="Lucida Bright" panose="02040602050505020304" pitchFamily="18" charset="0"/>
              </a:rPr>
              <a:t>Area </a:t>
            </a:r>
            <a:r>
              <a:rPr lang="en-US" dirty="0">
                <a:latin typeface="Lucida Bright" panose="02040602050505020304" pitchFamily="18" charset="0"/>
              </a:rPr>
              <a:t>wide spay programs through </a:t>
            </a:r>
            <a:r>
              <a:rPr lang="en-US" dirty="0" smtClean="0">
                <a:latin typeface="Lucida Bright" panose="02040602050505020304" pitchFamily="18" charset="0"/>
              </a:rPr>
              <a:t>CHEMAs </a:t>
            </a:r>
          </a:p>
          <a:p>
            <a:pPr lvl="1" fontAlgn="base"/>
            <a:r>
              <a:rPr lang="en-US" dirty="0" smtClean="0">
                <a:latin typeface="Lucida Bright" panose="02040602050505020304" pitchFamily="18" charset="0"/>
              </a:rPr>
              <a:t>Speed sprayer</a:t>
            </a:r>
            <a:r>
              <a:rPr lang="en-US" dirty="0">
                <a:latin typeface="Lucida Bright" panose="02040602050505020304" pitchFamily="18" charset="0"/>
              </a:rPr>
              <a:t> and aerial </a:t>
            </a:r>
            <a:r>
              <a:rPr lang="en-US" dirty="0" smtClean="0">
                <a:latin typeface="Lucida Bright" panose="02040602050505020304" pitchFamily="18" charset="0"/>
              </a:rPr>
              <a:t>application </a:t>
            </a:r>
          </a:p>
          <a:p>
            <a:pPr fontAlgn="base"/>
            <a:r>
              <a:rPr lang="en-US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Alternate Host Plants</a:t>
            </a:r>
          </a:p>
          <a:p>
            <a:pPr defTabSz="457200" fontAlgn="base"/>
            <a:r>
              <a:rPr lang="en-US" dirty="0" smtClean="0">
                <a:latin typeface="Lucida Bright" panose="02040602050505020304" pitchFamily="18" charset="0"/>
              </a:rPr>
              <a:t>	Orange jasmine</a:t>
            </a:r>
          </a:p>
          <a:p>
            <a:pPr defTabSz="457200" fontAlgn="base"/>
            <a:r>
              <a:rPr lang="en-US" dirty="0" smtClean="0">
                <a:latin typeface="Lucida Bright" panose="02040602050505020304" pitchFamily="18" charset="0"/>
              </a:rPr>
              <a:t>	Box orange, etc.</a:t>
            </a:r>
          </a:p>
          <a:p>
            <a:r>
              <a:rPr lang="en-US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Antibacterial </a:t>
            </a:r>
            <a:r>
              <a:rPr lang="en-US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Management</a:t>
            </a:r>
          </a:p>
          <a:p>
            <a:pPr lvl="1"/>
            <a:r>
              <a:rPr lang="en-US" dirty="0">
                <a:latin typeface="Lucida Bright" panose="02040602050505020304" pitchFamily="18" charset="0"/>
              </a:rPr>
              <a:t>Antibacterial </a:t>
            </a:r>
            <a:r>
              <a:rPr lang="en-US" dirty="0" smtClean="0">
                <a:latin typeface="Lucida Bright" panose="02040602050505020304" pitchFamily="18" charset="0"/>
              </a:rPr>
              <a:t>Products </a:t>
            </a:r>
            <a:endParaRPr lang="en-US" dirty="0">
              <a:latin typeface="Lucida Bright" panose="02040602050505020304" pitchFamily="18" charset="0"/>
            </a:endParaRPr>
          </a:p>
          <a:p>
            <a:pPr lvl="1"/>
            <a:r>
              <a:rPr lang="en-US" dirty="0">
                <a:latin typeface="Lucida Bright" panose="02040602050505020304" pitchFamily="18" charset="0"/>
              </a:rPr>
              <a:t>Crisis </a:t>
            </a:r>
            <a:r>
              <a:rPr lang="en-US" dirty="0" smtClean="0">
                <a:latin typeface="Lucida Bright" panose="02040602050505020304" pitchFamily="18" charset="0"/>
              </a:rPr>
              <a:t>Declaration</a:t>
            </a:r>
            <a:endParaRPr lang="en-US" dirty="0">
              <a:latin typeface="Lucida Bright" panose="020406020505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52400"/>
            <a:ext cx="795847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1109D"/>
                </a:solidFill>
                <a:latin typeface="Lucida Bright" panose="02040602050505020304" pitchFamily="18" charset="0"/>
              </a:rPr>
              <a:t>Citrus Greening Disease IPM</a:t>
            </a:r>
            <a:endParaRPr lang="en-US" sz="4000" b="1" dirty="0">
              <a:solidFill>
                <a:srgbClr val="01109D"/>
              </a:solidFill>
              <a:latin typeface="Lucida Bright" panose="020406020505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67400" y="2288223"/>
            <a:ext cx="2819400" cy="3731778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887" y="1152840"/>
            <a:ext cx="2953313" cy="3711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884" y="5105399"/>
            <a:ext cx="598716" cy="8382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33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524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1109D"/>
                </a:solidFill>
                <a:latin typeface="Lucida Bright" panose="02040602050505020304" pitchFamily="18" charset="0"/>
                <a:cs typeface="Arial" pitchFamily="34" charset="0"/>
              </a:rPr>
              <a:t>Plant Pest and Disease Programs to Prevent Establishment and Spread of Insects and Mites</a:t>
            </a:r>
            <a:endParaRPr lang="en-US" sz="3600" b="1" dirty="0">
              <a:solidFill>
                <a:srgbClr val="01109D"/>
              </a:solidFill>
              <a:latin typeface="Lucida Bright" panose="02040602050505020304" pitchFamily="18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920419"/>
            <a:ext cx="5486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Lucida Bright" panose="02040602050505020304" pitchFamily="18" charset="0"/>
              </a:rPr>
              <a:t>Asian </a:t>
            </a:r>
            <a:r>
              <a:rPr lang="en-US" sz="2000" dirty="0" err="1">
                <a:latin typeface="Lucida Bright" panose="02040602050505020304" pitchFamily="18" charset="0"/>
              </a:rPr>
              <a:t>Longhorned</a:t>
            </a:r>
            <a:r>
              <a:rPr lang="en-US" sz="2000" dirty="0">
                <a:latin typeface="Lucida Bright" panose="02040602050505020304" pitchFamily="18" charset="0"/>
              </a:rPr>
              <a:t> Beetle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Lucida Bright" panose="02040602050505020304" pitchFamily="18" charset="0"/>
              </a:rPr>
              <a:t>Cotton Pests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Lucida Bright" panose="02040602050505020304" pitchFamily="18" charset="0"/>
              </a:rPr>
              <a:t>Spotted </a:t>
            </a:r>
            <a:r>
              <a:rPr lang="en-US" sz="2000" dirty="0">
                <a:latin typeface="Lucida Bright" panose="02040602050505020304" pitchFamily="18" charset="0"/>
              </a:rPr>
              <a:t>Wing </a:t>
            </a:r>
            <a:r>
              <a:rPr lang="en-US" sz="2000" dirty="0" smtClean="0">
                <a:latin typeface="Lucida Bright" panose="02040602050505020304" pitchFamily="18" charset="0"/>
              </a:rPr>
              <a:t>Drosophila</a:t>
            </a:r>
            <a:endParaRPr lang="en-US" sz="2000" dirty="0">
              <a:latin typeface="Lucida Bright" panose="02040602050505020304" pitchFamily="18" charset="0"/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Lucida Bright" panose="02040602050505020304" pitchFamily="18" charset="0"/>
              </a:rPr>
              <a:t>Emerald Ash Borer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Lucida Bright" panose="02040602050505020304" pitchFamily="18" charset="0"/>
              </a:rPr>
              <a:t>European Grapevine Moth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Lucida Bright" panose="02040602050505020304" pitchFamily="18" charset="0"/>
              </a:rPr>
              <a:t>Fruit Flies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Lucida Bright" panose="02040602050505020304" pitchFamily="18" charset="0"/>
              </a:rPr>
              <a:t>Grasshopper/ Mormon Cricket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Lucida Bright" panose="02040602050505020304" pitchFamily="18" charset="0"/>
              </a:rPr>
              <a:t>Gypsy Moth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Lucida Bright" panose="02040602050505020304" pitchFamily="18" charset="0"/>
              </a:rPr>
              <a:t>Imported Fire Ant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Lucida Bright" panose="02040602050505020304" pitchFamily="18" charset="0"/>
              </a:rPr>
              <a:t>Japanese Beetle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Lucida Bright" panose="02040602050505020304" pitchFamily="18" charset="0"/>
              </a:rPr>
              <a:t>Light Brown Apple Moth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Lucida Bright" panose="02040602050505020304" pitchFamily="18" charset="0"/>
              </a:rPr>
              <a:t>Mediterranean Fruit Fly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Lucida Bright" panose="02040602050505020304" pitchFamily="18" charset="0"/>
              </a:rPr>
              <a:t>Old World bollworm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Lucida Bright" panose="02040602050505020304" pitchFamily="18" charset="0"/>
              </a:rPr>
              <a:t>Pine Shoot Beetle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Lucida Bright" panose="02040602050505020304" pitchFamily="18" charset="0"/>
              </a:rPr>
              <a:t>Palm Weevils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05400" y="6096000"/>
            <a:ext cx="38930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  <a:latin typeface="Helvetica Neue"/>
              </a:rPr>
              <a:t>United States Department of Agriculture 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en-US" sz="1100" dirty="0">
                <a:solidFill>
                  <a:srgbClr val="000000"/>
                </a:solidFill>
                <a:latin typeface="Helvetica Neue"/>
              </a:rPr>
              <a:t>Animal and Plant Health Inspection Service</a:t>
            </a:r>
            <a:endParaRPr lang="en-US" sz="11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274" y="6129634"/>
            <a:ext cx="672915" cy="47664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408" y="4038600"/>
            <a:ext cx="2426792" cy="172908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38800" y="5410200"/>
            <a:ext cx="1308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BugGuide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38800" y="2057400"/>
            <a:ext cx="2438400" cy="169515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38800" y="33528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Peter </a:t>
            </a:r>
            <a:r>
              <a:rPr lang="en-US" dirty="0" err="1"/>
              <a:t>Trenchard</a:t>
            </a:r>
            <a:r>
              <a:rPr lang="en-US" dirty="0"/>
              <a:t>, CAES</a:t>
            </a:r>
          </a:p>
        </p:txBody>
      </p:sp>
    </p:spTree>
    <p:extLst>
      <p:ext uri="{BB962C8B-B14F-4D97-AF65-F5344CB8AC3E}">
        <p14:creationId xmlns:p14="http://schemas.microsoft.com/office/powerpoint/2010/main" val="318954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30175"/>
            <a:ext cx="8763000" cy="86042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01109D"/>
                </a:solidFill>
                <a:latin typeface="Lucida Bright" panose="02040602050505020304" pitchFamily="18" charset="0"/>
              </a:rPr>
              <a:t>Tackling IPM </a:t>
            </a:r>
            <a:r>
              <a:rPr lang="en-US" sz="4000" b="1" dirty="0" smtClean="0">
                <a:solidFill>
                  <a:srgbClr val="01109D"/>
                </a:solidFill>
                <a:latin typeface="Lucida Bright" panose="02040602050505020304" pitchFamily="18" charset="0"/>
              </a:rPr>
              <a:t>Busters- David Owens</a:t>
            </a:r>
            <a:endParaRPr lang="en-US" sz="4000" b="1" dirty="0">
              <a:solidFill>
                <a:srgbClr val="01109D"/>
              </a:solidFill>
              <a:latin typeface="Lucida Bright" panose="020406020505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110465"/>
            <a:ext cx="8763000" cy="5595135"/>
          </a:xfrm>
          <a:ln w="190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/>
          <a:p>
            <a:pPr indent="-182880" algn="l">
              <a:spcBef>
                <a:spcPts val="0"/>
              </a:spcBef>
            </a:pPr>
            <a:endParaRPr lang="en-US" sz="4400" b="1" u="sng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  <a:p>
            <a:pPr indent="-182880" algn="l">
              <a:spcBef>
                <a:spcPts val="0"/>
              </a:spcBef>
            </a:pPr>
            <a:r>
              <a:rPr lang="en-US" sz="76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Brown </a:t>
            </a:r>
            <a:r>
              <a:rPr lang="en-US" sz="7600" b="1" u="sng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Marmorated</a:t>
            </a:r>
            <a:r>
              <a:rPr lang="en-US" sz="76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 Stink Bug </a:t>
            </a:r>
            <a:r>
              <a:rPr lang="en-US" sz="7600" dirty="0">
                <a:solidFill>
                  <a:srgbClr val="FFC000"/>
                </a:solidFill>
                <a:latin typeface="Lucida Bright" panose="02040602050505020304" pitchFamily="18" charset="0"/>
              </a:rPr>
              <a:t> </a:t>
            </a:r>
            <a:endParaRPr lang="en-US" sz="7600" dirty="0" smtClean="0">
              <a:solidFill>
                <a:srgbClr val="FFC000"/>
              </a:solidFill>
              <a:latin typeface="Lucida Bright" panose="02040602050505020304" pitchFamily="18" charset="0"/>
            </a:endParaRPr>
          </a:p>
          <a:p>
            <a:pPr lvl="1" algn="l">
              <a:spcBef>
                <a:spcPts val="0"/>
              </a:spcBef>
            </a:pPr>
            <a:r>
              <a:rPr lang="en-US" sz="7600" dirty="0" smtClean="0">
                <a:solidFill>
                  <a:schemeClr val="bg1"/>
                </a:solidFill>
                <a:latin typeface="Lucida Bright" panose="02040602050505020304" pitchFamily="18" charset="0"/>
              </a:rPr>
              <a:t>Coordination</a:t>
            </a:r>
            <a:r>
              <a:rPr lang="en-US" sz="7600" dirty="0">
                <a:solidFill>
                  <a:schemeClr val="bg1"/>
                </a:solidFill>
                <a:latin typeface="Lucida Bright" panose="02040602050505020304" pitchFamily="18" charset="0"/>
              </a:rPr>
              <a:t>, research/extension efforts, grower reaction, how IPM </a:t>
            </a:r>
            <a:r>
              <a:rPr lang="en-US" sz="7600" dirty="0" smtClean="0">
                <a:solidFill>
                  <a:schemeClr val="bg1"/>
                </a:solidFill>
                <a:latin typeface="Lucida Bright" panose="02040602050505020304" pitchFamily="18" charset="0"/>
              </a:rPr>
              <a:t>restored- </a:t>
            </a:r>
            <a:r>
              <a:rPr lang="en-US" sz="7600" dirty="0">
                <a:solidFill>
                  <a:schemeClr val="bg1"/>
                </a:solidFill>
                <a:latin typeface="Lucida Bright" panose="02040602050505020304" pitchFamily="18" charset="0"/>
              </a:rPr>
              <a:t>Tracey Leskey/Tom </a:t>
            </a:r>
            <a:r>
              <a:rPr lang="en-US" sz="7600" dirty="0" err="1">
                <a:solidFill>
                  <a:schemeClr val="bg1"/>
                </a:solidFill>
                <a:latin typeface="Lucida Bright" panose="02040602050505020304" pitchFamily="18" charset="0"/>
              </a:rPr>
              <a:t>Kuhar</a:t>
            </a:r>
            <a:r>
              <a:rPr lang="en-US" sz="7600" dirty="0">
                <a:solidFill>
                  <a:schemeClr val="bg1"/>
                </a:solidFill>
                <a:latin typeface="Lucida Bright" panose="02040602050505020304" pitchFamily="18" charset="0"/>
              </a:rPr>
              <a:t> </a:t>
            </a:r>
            <a:r>
              <a:rPr lang="en-US" sz="7600" dirty="0" smtClean="0">
                <a:solidFill>
                  <a:schemeClr val="bg1"/>
                </a:solidFill>
                <a:latin typeface="Lucida Bright" panose="02040602050505020304" pitchFamily="18" charset="0"/>
              </a:rPr>
              <a:t> </a:t>
            </a:r>
          </a:p>
          <a:p>
            <a:pPr algn="l">
              <a:lnSpc>
                <a:spcPct val="70000"/>
              </a:lnSpc>
              <a:spcBef>
                <a:spcPts val="0"/>
              </a:spcBef>
            </a:pPr>
            <a:endParaRPr lang="en-US" sz="7600" dirty="0" smtClean="0">
              <a:solidFill>
                <a:schemeClr val="tx1"/>
              </a:solidFill>
              <a:latin typeface="Lucida Bright" panose="020406020505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sz="76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Spotted Winged Drosophila </a:t>
            </a:r>
            <a:r>
              <a:rPr lang="en-US" sz="7600" dirty="0" smtClean="0">
                <a:solidFill>
                  <a:srgbClr val="FFC000"/>
                </a:solidFill>
                <a:latin typeface="Lucida Bright" panose="02040602050505020304" pitchFamily="18" charset="0"/>
              </a:rPr>
              <a:t> </a:t>
            </a:r>
          </a:p>
          <a:p>
            <a:pPr lvl="1" algn="l">
              <a:spcBef>
                <a:spcPts val="0"/>
              </a:spcBef>
            </a:pPr>
            <a:r>
              <a:rPr lang="en-US" sz="7600" dirty="0" smtClean="0">
                <a:solidFill>
                  <a:schemeClr val="bg1"/>
                </a:solidFill>
                <a:latin typeface="Lucida Bright" panose="02040602050505020304" pitchFamily="18" charset="0"/>
              </a:rPr>
              <a:t>Coordination</a:t>
            </a:r>
            <a:r>
              <a:rPr lang="en-US" sz="7600" dirty="0">
                <a:solidFill>
                  <a:schemeClr val="bg1"/>
                </a:solidFill>
                <a:latin typeface="Lucida Bright" panose="02040602050505020304" pitchFamily="18" charset="0"/>
              </a:rPr>
              <a:t>, psychological impact to growers, development of regional research coordination, </a:t>
            </a:r>
            <a:r>
              <a:rPr lang="en-US" sz="7600" dirty="0" smtClean="0">
                <a:solidFill>
                  <a:schemeClr val="bg1"/>
                </a:solidFill>
                <a:latin typeface="Lucida Bright" panose="02040602050505020304" pitchFamily="18" charset="0"/>
              </a:rPr>
              <a:t>extension- </a:t>
            </a:r>
            <a:r>
              <a:rPr lang="en-US" sz="7600" dirty="0">
                <a:solidFill>
                  <a:schemeClr val="bg1"/>
                </a:solidFill>
                <a:latin typeface="Lucida Bright" panose="02040602050505020304" pitchFamily="18" charset="0"/>
              </a:rPr>
              <a:t>Hannah Burrack/Ash </a:t>
            </a:r>
            <a:r>
              <a:rPr lang="en-US" sz="7600" dirty="0" err="1" smtClean="0">
                <a:solidFill>
                  <a:schemeClr val="bg1"/>
                </a:solidFill>
                <a:latin typeface="Lucida Bright" panose="02040602050505020304" pitchFamily="18" charset="0"/>
              </a:rPr>
              <a:t>Sial</a:t>
            </a:r>
            <a:r>
              <a:rPr lang="en-US" sz="7600" dirty="0" smtClean="0">
                <a:solidFill>
                  <a:schemeClr val="bg1"/>
                </a:solidFill>
                <a:latin typeface="Lucida Bright" panose="02040602050505020304" pitchFamily="18" charset="0"/>
              </a:rPr>
              <a:t> </a:t>
            </a:r>
            <a:endParaRPr lang="en-US" sz="7600" dirty="0">
              <a:solidFill>
                <a:schemeClr val="bg1"/>
              </a:solidFill>
              <a:latin typeface="Lucida Bright" panose="02040602050505020304" pitchFamily="18" charset="0"/>
            </a:endParaRPr>
          </a:p>
          <a:p>
            <a:pPr algn="l">
              <a:spcBef>
                <a:spcPts val="0"/>
              </a:spcBef>
            </a:pPr>
            <a:endParaRPr lang="en-US" sz="7600" dirty="0" smtClean="0">
              <a:solidFill>
                <a:schemeClr val="tx1"/>
              </a:solidFill>
              <a:latin typeface="Lucida Bright" panose="020406020505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sz="76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Whitefly </a:t>
            </a:r>
            <a:r>
              <a:rPr lang="en-US" sz="76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Q&amp;B </a:t>
            </a:r>
            <a:r>
              <a:rPr lang="en-US" sz="76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biotypes </a:t>
            </a:r>
            <a:r>
              <a:rPr lang="en-US" sz="7600" dirty="0" smtClean="0">
                <a:solidFill>
                  <a:srgbClr val="FFC000"/>
                </a:solidFill>
                <a:latin typeface="Lucida Bright" panose="02040602050505020304" pitchFamily="18" charset="0"/>
              </a:rPr>
              <a:t> </a:t>
            </a:r>
          </a:p>
          <a:p>
            <a:pPr lvl="1" algn="l">
              <a:spcBef>
                <a:spcPts val="0"/>
              </a:spcBef>
            </a:pPr>
            <a:r>
              <a:rPr lang="en-US" sz="7600" dirty="0" smtClean="0">
                <a:solidFill>
                  <a:schemeClr val="bg1"/>
                </a:solidFill>
                <a:latin typeface="Lucida Bright" panose="02040602050505020304" pitchFamily="18" charset="0"/>
              </a:rPr>
              <a:t>On </a:t>
            </a:r>
            <a:r>
              <a:rPr lang="en-US" sz="7600" dirty="0">
                <a:solidFill>
                  <a:schemeClr val="bg1"/>
                </a:solidFill>
                <a:latin typeface="Lucida Bright" panose="02040602050505020304" pitchFamily="18" charset="0"/>
              </a:rPr>
              <a:t>the horizon, extension, grower concerns, regulatory concerns, IPM adoption, </a:t>
            </a:r>
            <a:r>
              <a:rPr lang="en-US" sz="7600" dirty="0" smtClean="0">
                <a:solidFill>
                  <a:schemeClr val="bg1"/>
                </a:solidFill>
                <a:latin typeface="Lucida Bright" panose="02040602050505020304" pitchFamily="18" charset="0"/>
              </a:rPr>
              <a:t>strategy- </a:t>
            </a:r>
            <a:r>
              <a:rPr lang="en-US" sz="7600" dirty="0">
                <a:solidFill>
                  <a:schemeClr val="bg1"/>
                </a:solidFill>
                <a:latin typeface="Lucida Bright" panose="02040602050505020304" pitchFamily="18" charset="0"/>
              </a:rPr>
              <a:t>Hugh Smith/Cindy </a:t>
            </a:r>
            <a:r>
              <a:rPr lang="en-US" sz="7600" dirty="0" smtClean="0">
                <a:solidFill>
                  <a:schemeClr val="bg1"/>
                </a:solidFill>
                <a:latin typeface="Lucida Bright" panose="02040602050505020304" pitchFamily="18" charset="0"/>
              </a:rPr>
              <a:t>McKenzie </a:t>
            </a:r>
            <a:endParaRPr lang="en-US" sz="7600" dirty="0">
              <a:solidFill>
                <a:schemeClr val="bg1"/>
              </a:solidFill>
              <a:latin typeface="Lucida Bright" panose="02040602050505020304" pitchFamily="18" charset="0"/>
            </a:endParaRPr>
          </a:p>
          <a:p>
            <a:pPr algn="l">
              <a:spcBef>
                <a:spcPts val="0"/>
              </a:spcBef>
            </a:pPr>
            <a:endParaRPr lang="en-US" sz="7600" b="1" dirty="0" smtClean="0">
              <a:solidFill>
                <a:srgbClr val="FFFF00"/>
              </a:solidFill>
              <a:latin typeface="Lucida Bright" panose="020406020505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sz="76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Western Flower Thrips</a:t>
            </a:r>
            <a:r>
              <a:rPr lang="en-US" sz="7600" dirty="0" smtClean="0">
                <a:solidFill>
                  <a:srgbClr val="FFC000"/>
                </a:solidFill>
                <a:latin typeface="Lucida Bright" panose="02040602050505020304" pitchFamily="18" charset="0"/>
              </a:rPr>
              <a:t> </a:t>
            </a:r>
          </a:p>
          <a:p>
            <a:pPr lvl="1" algn="l">
              <a:spcBef>
                <a:spcPts val="0"/>
              </a:spcBef>
            </a:pPr>
            <a:r>
              <a:rPr lang="en-US" sz="7600" dirty="0" smtClean="0">
                <a:solidFill>
                  <a:schemeClr val="bg1"/>
                </a:solidFill>
                <a:latin typeface="Lucida Bright" panose="02040602050505020304" pitchFamily="18" charset="0"/>
              </a:rPr>
              <a:t>Introduction</a:t>
            </a:r>
            <a:r>
              <a:rPr lang="en-US" sz="7600" dirty="0">
                <a:solidFill>
                  <a:schemeClr val="bg1"/>
                </a:solidFill>
                <a:latin typeface="Lucida Bright" panose="02040602050505020304" pitchFamily="18" charset="0"/>
              </a:rPr>
              <a:t>, grower reaction, resistance </a:t>
            </a:r>
            <a:r>
              <a:rPr lang="en-US" sz="7600" dirty="0" smtClean="0">
                <a:solidFill>
                  <a:schemeClr val="bg1"/>
                </a:solidFill>
                <a:latin typeface="Lucida Bright" panose="02040602050505020304" pitchFamily="18" charset="0"/>
              </a:rPr>
              <a:t>management- </a:t>
            </a:r>
            <a:r>
              <a:rPr lang="en-US" sz="7600" dirty="0">
                <a:solidFill>
                  <a:schemeClr val="bg1"/>
                </a:solidFill>
                <a:latin typeface="Lucida Bright" panose="02040602050505020304" pitchFamily="18" charset="0"/>
              </a:rPr>
              <a:t>Joe </a:t>
            </a:r>
            <a:r>
              <a:rPr lang="en-US" sz="7600" dirty="0" smtClean="0">
                <a:solidFill>
                  <a:schemeClr val="bg1"/>
                </a:solidFill>
                <a:latin typeface="Lucida Bright" panose="02040602050505020304" pitchFamily="18" charset="0"/>
              </a:rPr>
              <a:t>Funderburk </a:t>
            </a:r>
            <a:endParaRPr lang="en-US" sz="7600" dirty="0">
              <a:solidFill>
                <a:schemeClr val="bg1"/>
              </a:solidFill>
              <a:latin typeface="Lucida Bright" panose="02040602050505020304" pitchFamily="18" charset="0"/>
            </a:endParaRPr>
          </a:p>
          <a:p>
            <a:pPr algn="l">
              <a:spcBef>
                <a:spcPts val="0"/>
              </a:spcBef>
            </a:pPr>
            <a:endParaRPr lang="en-US" sz="7600" dirty="0" smtClean="0">
              <a:solidFill>
                <a:schemeClr val="tx1"/>
              </a:solidFill>
              <a:latin typeface="Lucida Bright" panose="020406020505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sz="76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Oriental Fruit Fly</a:t>
            </a:r>
          </a:p>
          <a:p>
            <a:pPr lvl="1" algn="l">
              <a:spcBef>
                <a:spcPts val="0"/>
              </a:spcBef>
            </a:pPr>
            <a:r>
              <a:rPr lang="en-US" sz="7600" dirty="0" smtClean="0">
                <a:solidFill>
                  <a:schemeClr val="bg1"/>
                </a:solidFill>
                <a:latin typeface="Lucida Bright" panose="02040602050505020304" pitchFamily="18" charset="0"/>
              </a:rPr>
              <a:t>State </a:t>
            </a:r>
            <a:r>
              <a:rPr lang="en-US" sz="7600" dirty="0">
                <a:solidFill>
                  <a:schemeClr val="bg1"/>
                </a:solidFill>
                <a:latin typeface="Lucida Bright" panose="02040602050505020304" pitchFamily="18" charset="0"/>
              </a:rPr>
              <a:t>response, information dissemination, grower </a:t>
            </a:r>
            <a:r>
              <a:rPr lang="en-US" sz="7600" dirty="0" smtClean="0">
                <a:solidFill>
                  <a:schemeClr val="bg1"/>
                </a:solidFill>
                <a:latin typeface="Lucida Bright" panose="02040602050505020304" pitchFamily="18" charset="0"/>
              </a:rPr>
              <a:t>response- </a:t>
            </a:r>
            <a:r>
              <a:rPr lang="en-US" sz="7600" dirty="0">
                <a:solidFill>
                  <a:schemeClr val="bg1"/>
                </a:solidFill>
                <a:latin typeface="Lucida Bright" panose="02040602050505020304" pitchFamily="18" charset="0"/>
              </a:rPr>
              <a:t>Trevor </a:t>
            </a:r>
            <a:r>
              <a:rPr lang="en-US" sz="7600" dirty="0" smtClean="0">
                <a:solidFill>
                  <a:schemeClr val="bg1"/>
                </a:solidFill>
                <a:latin typeface="Lucida Bright" panose="02040602050505020304" pitchFamily="18" charset="0"/>
              </a:rPr>
              <a:t>Smith </a:t>
            </a:r>
            <a:endParaRPr lang="en-US" sz="7600" dirty="0">
              <a:solidFill>
                <a:schemeClr val="bg1"/>
              </a:solidFill>
              <a:latin typeface="Lucida Bright" panose="02040602050505020304" pitchFamily="18" charset="0"/>
            </a:endParaRPr>
          </a:p>
          <a:p>
            <a:pPr algn="l">
              <a:spcBef>
                <a:spcPts val="0"/>
              </a:spcBef>
            </a:pPr>
            <a:endParaRPr lang="en-US" sz="7600" dirty="0" smtClean="0">
              <a:solidFill>
                <a:schemeClr val="tx1"/>
              </a:solidFill>
              <a:latin typeface="Lucida Bright" panose="020406020505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sz="76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Old </a:t>
            </a:r>
            <a:r>
              <a:rPr lang="en-US" sz="76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World </a:t>
            </a:r>
            <a:r>
              <a:rPr lang="en-US" sz="76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Bollworm</a:t>
            </a:r>
            <a:r>
              <a:rPr lang="en-US" sz="7600" dirty="0" smtClean="0">
                <a:solidFill>
                  <a:schemeClr val="tx1"/>
                </a:solidFill>
                <a:latin typeface="Lucida Bright" panose="02040602050505020304" pitchFamily="18" charset="0"/>
              </a:rPr>
              <a:t>  </a:t>
            </a:r>
          </a:p>
          <a:p>
            <a:pPr indent="-365760" algn="l">
              <a:spcBef>
                <a:spcPts val="0"/>
              </a:spcBef>
            </a:pPr>
            <a:r>
              <a:rPr lang="en-US" sz="7600" dirty="0" smtClean="0">
                <a:solidFill>
                  <a:schemeClr val="tx1"/>
                </a:solidFill>
                <a:latin typeface="Lucida Bright" panose="02040602050505020304" pitchFamily="18" charset="0"/>
              </a:rPr>
              <a:t>      </a:t>
            </a:r>
            <a:r>
              <a:rPr lang="en-US" sz="7600" dirty="0" smtClean="0">
                <a:solidFill>
                  <a:schemeClr val="bg1"/>
                </a:solidFill>
                <a:latin typeface="Lucida Bright" panose="02040602050505020304" pitchFamily="18" charset="0"/>
              </a:rPr>
              <a:t>Preparing for, </a:t>
            </a:r>
            <a:r>
              <a:rPr lang="en-US" sz="7600" dirty="0">
                <a:solidFill>
                  <a:schemeClr val="bg1"/>
                </a:solidFill>
                <a:latin typeface="Lucida Bright" panose="02040602050505020304" pitchFamily="18" charset="0"/>
              </a:rPr>
              <a:t>monitoring, </a:t>
            </a:r>
            <a:r>
              <a:rPr lang="en-US" sz="7600" dirty="0" smtClean="0">
                <a:solidFill>
                  <a:schemeClr val="bg1"/>
                </a:solidFill>
                <a:latin typeface="Lucida Bright" panose="02040602050505020304" pitchFamily="18" charset="0"/>
              </a:rPr>
              <a:t>Extension</a:t>
            </a:r>
            <a:r>
              <a:rPr lang="en-US" sz="7600" dirty="0">
                <a:solidFill>
                  <a:schemeClr val="bg1"/>
                </a:solidFill>
                <a:latin typeface="Lucida Bright" panose="02040602050505020304" pitchFamily="18" charset="0"/>
              </a:rPr>
              <a:t>, and the </a:t>
            </a:r>
            <a:r>
              <a:rPr lang="en-US" sz="7600" dirty="0" smtClean="0">
                <a:solidFill>
                  <a:schemeClr val="bg1"/>
                </a:solidFill>
                <a:latin typeface="Lucida Bright" panose="02040602050505020304" pitchFamily="18" charset="0"/>
              </a:rPr>
              <a:t>plan- Amanda</a:t>
            </a:r>
          </a:p>
          <a:p>
            <a:pPr indent="-365760" algn="l">
              <a:spcBef>
                <a:spcPts val="0"/>
              </a:spcBef>
            </a:pPr>
            <a:r>
              <a:rPr lang="en-US" sz="7600" dirty="0" smtClean="0">
                <a:solidFill>
                  <a:schemeClr val="bg1"/>
                </a:solidFill>
                <a:latin typeface="Lucida Bright" panose="02040602050505020304" pitchFamily="18" charset="0"/>
              </a:rPr>
              <a:t>      Hodges</a:t>
            </a:r>
            <a:endParaRPr lang="en-US" sz="7600" dirty="0">
              <a:solidFill>
                <a:schemeClr val="bg1"/>
              </a:solidFill>
              <a:latin typeface="Lucida Bright" panose="02040602050505020304" pitchFamily="18" charset="0"/>
            </a:endParaRPr>
          </a:p>
          <a:p>
            <a:pPr algn="l"/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2275</TotalTime>
  <Words>564</Words>
  <Application>Microsoft Office PowerPoint</Application>
  <PresentationFormat>On-screen Show (4:3)</PresentationFormat>
  <Paragraphs>114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1_Office Theme</vt:lpstr>
      <vt:lpstr>Default Design</vt:lpstr>
      <vt:lpstr>  Tackling IPM Busters Symposium Introduction ESA-SEB 2017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Plant Pest and Disease Programs to Prevent Establishment and Spread of Insects and Mites</vt:lpstr>
      <vt:lpstr>Tackling IPM Busters- David Owens</vt:lpstr>
    </vt:vector>
  </TitlesOfParts>
  <Company>UF/IFAS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IFAS Entomology &amp; Nematology</dc:creator>
  <cp:lastModifiedBy>IFAS Entomology &amp; Nematology</cp:lastModifiedBy>
  <cp:revision>66</cp:revision>
  <dcterms:created xsi:type="dcterms:W3CDTF">2016-08-14T17:16:25Z</dcterms:created>
  <dcterms:modified xsi:type="dcterms:W3CDTF">2017-03-10T22:24:44Z</dcterms:modified>
</cp:coreProperties>
</file>